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8"/>
  </p:notesMasterIdLst>
  <p:sldIdLst>
    <p:sldId id="299" r:id="rId2"/>
    <p:sldId id="305" r:id="rId3"/>
    <p:sldId id="309" r:id="rId4"/>
    <p:sldId id="306" r:id="rId5"/>
    <p:sldId id="303" r:id="rId6"/>
    <p:sldId id="272" r:id="rId7"/>
  </p:sldIdLst>
  <p:sldSz cx="12192000" cy="6858000"/>
  <p:notesSz cx="9144000" cy="68580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88702" autoAdjust="0"/>
  </p:normalViewPr>
  <p:slideViewPr>
    <p:cSldViewPr snapToGrid="0" showGuides="1">
      <p:cViewPr varScale="1">
        <p:scale>
          <a:sx n="139" d="100"/>
          <a:sy n="139" d="100"/>
        </p:scale>
        <p:origin x="912"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The DHIS2 Android Capture app allows for data to be collected on mobile devices with or without internet connectivity and synced with a central DHIS2 database.</a:t>
            </a:r>
          </a:p>
        </p:txBody>
      </p:sp>
      <p:sp>
        <p:nvSpPr>
          <p:cNvPr id="4" name="Slide Number Placeholder 3"/>
          <p:cNvSpPr>
            <a:spLocks noGrp="1"/>
          </p:cNvSpPr>
          <p:nvPr>
            <p:ph type="sldNum" sz="quarter" idx="5"/>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426103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In this video, you will learn how to download the Capture app on an Android device and log in to our DHIS2 training database.</a:t>
            </a:r>
          </a:p>
        </p:txBody>
      </p:sp>
      <p:sp>
        <p:nvSpPr>
          <p:cNvPr id="4" name="Slide Number Placeholder 3"/>
          <p:cNvSpPr>
            <a:spLocks noGrp="1"/>
          </p:cNvSpPr>
          <p:nvPr>
            <p:ph type="sldNum" sz="quarter" idx="5"/>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147959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noProof="0" dirty="0"/>
              <a:t>Well, let's take a look at how to get started with the Android Capture app. </a:t>
            </a:r>
          </a:p>
          <a:p>
            <a:endParaRPr lang="en-US" noProof="0" dirty="0"/>
          </a:p>
          <a:p>
            <a:r>
              <a:rPr lang="en-US" noProof="0" dirty="0"/>
              <a:t>First, you'll need to have access to an Android device. Whilst you are likely to use your Android device in portrait view, for the purposes of these demonstrations, we will rotate the device and show you the app in landscape so it's easier for you to view. </a:t>
            </a:r>
          </a:p>
          <a:p>
            <a:endParaRPr lang="en-US" noProof="0" dirty="0"/>
          </a:p>
          <a:p>
            <a:r>
              <a:rPr lang="en-US" noProof="0" dirty="0"/>
              <a:t>From the device, find and open the Google Play Store. </a:t>
            </a:r>
          </a:p>
          <a:p>
            <a:endParaRPr lang="en-US" noProof="0" dirty="0"/>
          </a:p>
          <a:p>
            <a:r>
              <a:rPr lang="en-US" noProof="0" dirty="0"/>
              <a:t>Then, search for DHIS2 capture. It should be the first result. You can verify that this is the correct app by confirming that DHIS2 is listed as the app publisher. </a:t>
            </a:r>
          </a:p>
          <a:p>
            <a:endParaRPr lang="en-US" noProof="0" dirty="0"/>
          </a:p>
          <a:p>
            <a:r>
              <a:rPr lang="en-US" noProof="0" dirty="0"/>
              <a:t>Tap install, and let your device complete the installation process. Now that DHIS2 Capture is installed, open the app by tapping on its icon on your Android device. </a:t>
            </a:r>
          </a:p>
          <a:p>
            <a:endParaRPr lang="en-US" noProof="0" dirty="0"/>
          </a:p>
          <a:p>
            <a:r>
              <a:rPr lang="en-US" noProof="0" dirty="0"/>
              <a:t>This will bring you to the login screen. To use the app, you'll need the login details of the DHIS2 instance you're trying to access: the server URL, your username, and password. </a:t>
            </a:r>
          </a:p>
          <a:p>
            <a:endParaRPr lang="en-US" noProof="0" dirty="0"/>
          </a:p>
          <a:p>
            <a:r>
              <a:rPr lang="en-US" noProof="0" dirty="0"/>
              <a:t>Enter your credentials and then tap log in. In this example, we will use the generic login information for our training database. </a:t>
            </a:r>
          </a:p>
          <a:p>
            <a:endParaRPr lang="en-US" noProof="0" dirty="0"/>
          </a:p>
          <a:p>
            <a:r>
              <a:rPr lang="en-US" noProof="0" dirty="0"/>
              <a:t>In a real scenario, you would use your personal account information to log in to your organization or project-specific DHIS2 instance. </a:t>
            </a:r>
          </a:p>
          <a:p>
            <a:endParaRPr lang="en-US" noProof="0" dirty="0"/>
          </a:p>
          <a:p>
            <a:r>
              <a:rPr lang="en-US" noProof="0" dirty="0"/>
              <a:t>After clicking log in, you'll be prompted with a user experience notification. Tap continue to confirm you understand the application will send error logs associated with your user ID to improve performance of the application. </a:t>
            </a:r>
          </a:p>
          <a:p>
            <a:endParaRPr lang="en-US" noProof="0" dirty="0"/>
          </a:p>
          <a:p>
            <a:r>
              <a:rPr lang="en-US" noProof="0" dirty="0"/>
              <a:t>You can tap on the privacy policy link to learn more if you want. </a:t>
            </a:r>
          </a:p>
          <a:p>
            <a:endParaRPr lang="en-US" noProof="0" dirty="0"/>
          </a:p>
          <a:p>
            <a:r>
              <a:rPr lang="en-US" noProof="0" dirty="0"/>
              <a:t>Your credentials will then be authenticated. And then the configuration and data will sync. </a:t>
            </a:r>
          </a:p>
          <a:p>
            <a:endParaRPr lang="en-US" noProof="0" dirty="0"/>
          </a:p>
          <a:p>
            <a:r>
              <a:rPr lang="en-US" noProof="0" dirty="0"/>
              <a:t>The amount of time the syncing process takes will be dependent on the size of the database you are trying to load. </a:t>
            </a:r>
          </a:p>
          <a:p>
            <a:endParaRPr lang="en-US" noProof="0" dirty="0"/>
          </a:p>
          <a:p>
            <a:r>
              <a:rPr lang="en-US" noProof="0" dirty="0"/>
              <a:t>When the app has finished syncing, the Home page will appear, which means that you are ready to start entering data in the DHIS2 Android Capture app. You'll learn about this in the next video.</a:t>
            </a:r>
          </a:p>
        </p:txBody>
      </p:sp>
      <p:sp>
        <p:nvSpPr>
          <p:cNvPr id="4" name="Slide Number Placeholder 3"/>
          <p:cNvSpPr>
            <a:spLocks noGrp="1"/>
          </p:cNvSpPr>
          <p:nvPr>
            <p:ph type="sldNum" sz="quarter" idx="5"/>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4061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In summary, to download, install, and open the DHIS2 Android Capture app, first, go to the Google Play Store, find the DHIS2 Capture app and tap Install. </a:t>
            </a:r>
            <a:r>
              <a:rPr lang="en-US" sz="1800" b="0" i="0" u="none" strike="noStrike">
                <a:solidFill>
                  <a:srgbClr val="000000"/>
                </a:solidFill>
                <a:effectLst/>
                <a:latin typeface="Lato" panose="020F0502020204030203" pitchFamily="34" charset="0"/>
              </a:rPr>
              <a:t>Then, log in to the app with your credentials.</a:t>
            </a:r>
            <a:endParaRPr lang="en-US" sz="1800" b="0" i="0" u="none" strike="noStrike" dirty="0">
              <a:solidFill>
                <a:srgbClr val="000000"/>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143937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8650" y="568325"/>
            <a:ext cx="7821613" cy="4398963"/>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43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33"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482461" y="-4355881"/>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4" y="2466866"/>
            <a:ext cx="7284361" cy="958850"/>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Android Capture app </a:t>
            </a:r>
          </a:p>
          <a:p>
            <a:r>
              <a:rPr lang="en-US" dirty="0"/>
              <a:t>for data entry: Installation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p14:dur="0" advClick="0" advTm="12904"/>
    </mc:Choice>
    <mc:Fallback xmlns="">
      <p:transition advClick="0" advTm="1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D112278-B009-4149-B836-E233DCBF4DF1}"/>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Android Capture app</a:t>
            </a:r>
          </a:p>
        </p:txBody>
      </p:sp>
      <p:grpSp>
        <p:nvGrpSpPr>
          <p:cNvPr id="48" name="Group 47">
            <a:extLst>
              <a:ext uri="{FF2B5EF4-FFF2-40B4-BE49-F238E27FC236}">
                <a16:creationId xmlns:a16="http://schemas.microsoft.com/office/drawing/2014/main" id="{42F6102D-A54F-4590-AD8A-CACDF5F8367F}"/>
              </a:ext>
            </a:extLst>
          </p:cNvPr>
          <p:cNvGrpSpPr/>
          <p:nvPr/>
        </p:nvGrpSpPr>
        <p:grpSpPr>
          <a:xfrm>
            <a:off x="7731323" y="2071303"/>
            <a:ext cx="1014639" cy="1184673"/>
            <a:chOff x="3861264" y="1789304"/>
            <a:chExt cx="690944" cy="806733"/>
          </a:xfrm>
        </p:grpSpPr>
        <p:sp>
          <p:nvSpPr>
            <p:cNvPr id="43" name="Freeform: Shape 42">
              <a:extLst>
                <a:ext uri="{FF2B5EF4-FFF2-40B4-BE49-F238E27FC236}">
                  <a16:creationId xmlns:a16="http://schemas.microsoft.com/office/drawing/2014/main" id="{BDD5A897-7721-45ED-AE7F-606CB382F6AA}"/>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solidFill>
              <a:schemeClr val="accent3"/>
            </a:solidFill>
            <a:ln w="15776"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F287C86-9261-4B4A-80DC-D77D1E61476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solidFill>
              <a:schemeClr val="accent3"/>
            </a:solidFill>
            <a:ln w="15776"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0419BD3-D38C-46E9-B9B6-EA0ABEFB864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solidFill>
              <a:schemeClr val="accent3"/>
            </a:solidFill>
            <a:ln w="1577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7776019-B381-4719-98FC-9E0C3B01E7D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solidFill>
              <a:schemeClr val="accent3"/>
            </a:solidFill>
            <a:ln w="15776" cap="flat">
              <a:noFill/>
              <a:prstDash val="solid"/>
              <a:miter/>
            </a:ln>
          </p:spPr>
          <p:txBody>
            <a:bodyPr rtlCol="0" anchor="ctr"/>
            <a:lstStyle/>
            <a:p>
              <a:endParaRPr lang="en-US"/>
            </a:p>
          </p:txBody>
        </p:sp>
      </p:grpSp>
      <p:cxnSp>
        <p:nvCxnSpPr>
          <p:cNvPr id="36" name="Straight Connector 35">
            <a:extLst>
              <a:ext uri="{FF2B5EF4-FFF2-40B4-BE49-F238E27FC236}">
                <a16:creationId xmlns:a16="http://schemas.microsoft.com/office/drawing/2014/main" id="{5BAEF219-E9CD-45D2-8A8B-77E36CF76572}"/>
              </a:ext>
            </a:extLst>
          </p:cNvPr>
          <p:cNvCxnSpPr>
            <a:cxnSpLocks/>
          </p:cNvCxnSpPr>
          <p:nvPr/>
        </p:nvCxnSpPr>
        <p:spPr>
          <a:xfrm flipV="1">
            <a:off x="7742361" y="2221828"/>
            <a:ext cx="1105256" cy="1008445"/>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2B5213F-268C-4D07-AF8F-B5D3D68BEA52}"/>
              </a:ext>
            </a:extLst>
          </p:cNvPr>
          <p:cNvGrpSpPr/>
          <p:nvPr/>
        </p:nvGrpSpPr>
        <p:grpSpPr>
          <a:xfrm>
            <a:off x="2036682" y="2267404"/>
            <a:ext cx="2938405" cy="3269032"/>
            <a:chOff x="3983815" y="2267404"/>
            <a:chExt cx="2938405" cy="3269032"/>
          </a:xfrm>
        </p:grpSpPr>
        <p:sp>
          <p:nvSpPr>
            <p:cNvPr id="17" name="Freeform: Shape 16">
              <a:extLst>
                <a:ext uri="{FF2B5EF4-FFF2-40B4-BE49-F238E27FC236}">
                  <a16:creationId xmlns:a16="http://schemas.microsoft.com/office/drawing/2014/main" id="{055CB39C-6AEC-4670-86D5-54D768F6ADF5}"/>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B44DEFA-4B76-4154-9BDC-FA822BB620BA}"/>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1F1ABF6-6A6C-43C4-BC10-4315F9417808}"/>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4" name="Graphic 24">
              <a:extLst>
                <a:ext uri="{FF2B5EF4-FFF2-40B4-BE49-F238E27FC236}">
                  <a16:creationId xmlns:a16="http://schemas.microsoft.com/office/drawing/2014/main" id="{00C0266D-36BA-4F6F-AB4A-739C2338370B}"/>
                </a:ext>
              </a:extLst>
            </p:cNvPr>
            <p:cNvGrpSpPr/>
            <p:nvPr/>
          </p:nvGrpSpPr>
          <p:grpSpPr>
            <a:xfrm>
              <a:off x="5284649" y="2267404"/>
              <a:ext cx="1637571" cy="3269032"/>
              <a:chOff x="7215570" y="2153114"/>
              <a:chExt cx="1637571" cy="3269032"/>
            </a:xfrm>
          </p:grpSpPr>
          <p:sp>
            <p:nvSpPr>
              <p:cNvPr id="20" name="Freeform: Shape 19">
                <a:extLst>
                  <a:ext uri="{FF2B5EF4-FFF2-40B4-BE49-F238E27FC236}">
                    <a16:creationId xmlns:a16="http://schemas.microsoft.com/office/drawing/2014/main" id="{90E65208-7676-4772-A877-650811E66892}"/>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59F50EA-D4D1-408B-831E-16F9E08BCA05}"/>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6874E46-2F98-4F4B-947E-40512CC031B0}"/>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a:p>
            </p:txBody>
          </p:sp>
        </p:grpSp>
        <p:sp>
          <p:nvSpPr>
            <p:cNvPr id="23" name="Rectangle 22">
              <a:extLst>
                <a:ext uri="{FF2B5EF4-FFF2-40B4-BE49-F238E27FC236}">
                  <a16:creationId xmlns:a16="http://schemas.microsoft.com/office/drawing/2014/main" id="{BEBE32EF-4587-4F4F-BFC9-74CCDE3DE1D7}"/>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aphic 9">
              <a:extLst>
                <a:ext uri="{FF2B5EF4-FFF2-40B4-BE49-F238E27FC236}">
                  <a16:creationId xmlns:a16="http://schemas.microsoft.com/office/drawing/2014/main" id="{2D724B6D-1B5E-49B8-BE86-E46B8D469CC0}"/>
                </a:ext>
              </a:extLst>
            </p:cNvPr>
            <p:cNvGrpSpPr/>
            <p:nvPr/>
          </p:nvGrpSpPr>
          <p:grpSpPr>
            <a:xfrm>
              <a:off x="4543460" y="3146397"/>
              <a:ext cx="1250336" cy="1484983"/>
              <a:chOff x="4761631" y="2859591"/>
              <a:chExt cx="1372353" cy="1629899"/>
            </a:xfrm>
          </p:grpSpPr>
          <p:sp>
            <p:nvSpPr>
              <p:cNvPr id="27" name="Freeform: Shape 26">
                <a:extLst>
                  <a:ext uri="{FF2B5EF4-FFF2-40B4-BE49-F238E27FC236}">
                    <a16:creationId xmlns:a16="http://schemas.microsoft.com/office/drawing/2014/main" id="{637F8962-91DD-4971-97F6-91B8BFCD75DA}"/>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27C1DD42-E9B0-4946-9FD1-2D47F1BB1FE4}"/>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D05EE8DE-F60D-4272-B2CE-856C94E3FAC8}"/>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D0BDA243-3A8A-469E-A249-DC3374B92359}"/>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pic>
        <p:nvPicPr>
          <p:cNvPr id="34" name="Graphic 33">
            <a:extLst>
              <a:ext uri="{FF2B5EF4-FFF2-40B4-BE49-F238E27FC236}">
                <a16:creationId xmlns:a16="http://schemas.microsoft.com/office/drawing/2014/main" id="{3066A800-5322-4F45-8181-AF1D9D6F0D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7512" y="4081630"/>
            <a:ext cx="1239700" cy="1444208"/>
          </a:xfrm>
          <a:prstGeom prst="rect">
            <a:avLst/>
          </a:prstGeom>
        </p:spPr>
      </p:pic>
      <p:cxnSp>
        <p:nvCxnSpPr>
          <p:cNvPr id="37" name="Connector: Elbow 36">
            <a:extLst>
              <a:ext uri="{FF2B5EF4-FFF2-40B4-BE49-F238E27FC236}">
                <a16:creationId xmlns:a16="http://schemas.microsoft.com/office/drawing/2014/main" id="{08C0C5AA-EA54-4887-B2FD-25E70E493518}"/>
              </a:ext>
            </a:extLst>
          </p:cNvPr>
          <p:cNvCxnSpPr>
            <a:cxnSpLocks/>
          </p:cNvCxnSpPr>
          <p:nvPr/>
        </p:nvCxnSpPr>
        <p:spPr>
          <a:xfrm>
            <a:off x="4975087" y="3775934"/>
            <a:ext cx="2508938" cy="927374"/>
          </a:xfrm>
          <a:prstGeom prst="bentConnector3">
            <a:avLst/>
          </a:prstGeom>
          <a:ln w="57150" cap="rnd">
            <a:solidFill>
              <a:srgbClr val="276696"/>
            </a:solidFill>
            <a:prstDash val="sysDot"/>
            <a:headEnd type="none" w="lg" len="lg"/>
            <a:tailEnd type="stealt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01039263"/>
      </p:ext>
    </p:extLst>
  </p:cSld>
  <p:clrMapOvr>
    <a:masterClrMapping/>
  </p:clrMapOvr>
  <mc:AlternateContent xmlns:mc="http://schemas.openxmlformats.org/markup-compatibility/2006" xmlns:p14="http://schemas.microsoft.com/office/powerpoint/2010/main">
    <mc:Choice Requires="p14">
      <p:transition spd="slow" p14:dur="2000" advTm="12648"/>
    </mc:Choice>
    <mc:Fallback xmlns="">
      <p:transition spd="slow" advTm="126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fill="hold"/>
                                        <p:tgtEl>
                                          <p:spTgt spid="24"/>
                                        </p:tgtEl>
                                        <p:attrNameLst>
                                          <p:attrName>ppt_x</p:attrName>
                                        </p:attrNameLst>
                                      </p:cBhvr>
                                      <p:tavLst>
                                        <p:tav tm="0">
                                          <p:val>
                                            <p:strVal val="0-#ppt_w/2"/>
                                          </p:val>
                                        </p:tav>
                                        <p:tav tm="100000">
                                          <p:val>
                                            <p:strVal val="#ppt_x"/>
                                          </p:val>
                                        </p:tav>
                                      </p:tavLst>
                                    </p:anim>
                                    <p:anim calcmode="lin" valueType="num">
                                      <p:cBhvr additive="base">
                                        <p:cTn id="11"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500"/>
                                        <p:tgtEl>
                                          <p:spTgt spid="37"/>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123-5241-4012-8EB2-71F60B653C85}"/>
              </a:ext>
            </a:extLst>
          </p:cNvPr>
          <p:cNvSpPr>
            <a:spLocks noGrp="1"/>
          </p:cNvSpPr>
          <p:nvPr>
            <p:ph type="title"/>
          </p:nvPr>
        </p:nvSpPr>
        <p:spPr/>
        <p:txBody>
          <a:bodyPr/>
          <a:lstStyle/>
          <a:p>
            <a:r>
              <a:rPr lang="en-US" dirty="0"/>
              <a:t>In this lesson, you will see…</a:t>
            </a:r>
          </a:p>
        </p:txBody>
      </p:sp>
      <p:sp>
        <p:nvSpPr>
          <p:cNvPr id="37" name="TextBox 36">
            <a:extLst>
              <a:ext uri="{FF2B5EF4-FFF2-40B4-BE49-F238E27FC236}">
                <a16:creationId xmlns:a16="http://schemas.microsoft.com/office/drawing/2014/main" id="{1B1165E2-EF56-440D-ABA0-A1100CE43845}"/>
              </a:ext>
            </a:extLst>
          </p:cNvPr>
          <p:cNvSpPr txBox="1"/>
          <p:nvPr/>
        </p:nvSpPr>
        <p:spPr>
          <a:xfrm>
            <a:off x="6096000" y="2961279"/>
            <a:ext cx="4000500" cy="830997"/>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download the Capture app</a:t>
            </a:r>
          </a:p>
        </p:txBody>
      </p:sp>
      <p:sp>
        <p:nvSpPr>
          <p:cNvPr id="25" name="Rectangle: Rounded Corners 24">
            <a:extLst>
              <a:ext uri="{FF2B5EF4-FFF2-40B4-BE49-F238E27FC236}">
                <a16:creationId xmlns:a16="http://schemas.microsoft.com/office/drawing/2014/main" id="{11C81412-B24C-44CC-BA28-EEE91090C8D8}"/>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Android Capture App</a:t>
            </a:r>
          </a:p>
        </p:txBody>
      </p:sp>
      <p:grpSp>
        <p:nvGrpSpPr>
          <p:cNvPr id="26" name="Group 25">
            <a:extLst>
              <a:ext uri="{FF2B5EF4-FFF2-40B4-BE49-F238E27FC236}">
                <a16:creationId xmlns:a16="http://schemas.microsoft.com/office/drawing/2014/main" id="{B045188F-BFA0-49A1-996B-11774374F1B0}"/>
              </a:ext>
            </a:extLst>
          </p:cNvPr>
          <p:cNvGrpSpPr/>
          <p:nvPr/>
        </p:nvGrpSpPr>
        <p:grpSpPr>
          <a:xfrm>
            <a:off x="2036682" y="2267404"/>
            <a:ext cx="2938405" cy="3269032"/>
            <a:chOff x="3983815" y="2267404"/>
            <a:chExt cx="2938405" cy="3269032"/>
          </a:xfrm>
        </p:grpSpPr>
        <p:sp>
          <p:nvSpPr>
            <p:cNvPr id="27" name="Freeform: Shape 26">
              <a:extLst>
                <a:ext uri="{FF2B5EF4-FFF2-40B4-BE49-F238E27FC236}">
                  <a16:creationId xmlns:a16="http://schemas.microsoft.com/office/drawing/2014/main" id="{76A9768D-113D-49F4-A6E0-45555D65BE24}"/>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90EF922-86C7-47D4-9B2B-6FE46504883C}"/>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EDFAE91-1766-43B2-8A93-6554F4E6DAFF}"/>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30" name="Graphic 24">
              <a:extLst>
                <a:ext uri="{FF2B5EF4-FFF2-40B4-BE49-F238E27FC236}">
                  <a16:creationId xmlns:a16="http://schemas.microsoft.com/office/drawing/2014/main" id="{73DCCEAF-90E9-497B-980E-45C164D1E457}"/>
                </a:ext>
              </a:extLst>
            </p:cNvPr>
            <p:cNvGrpSpPr/>
            <p:nvPr/>
          </p:nvGrpSpPr>
          <p:grpSpPr>
            <a:xfrm>
              <a:off x="5284649" y="2267404"/>
              <a:ext cx="1637571" cy="3269032"/>
              <a:chOff x="7215570" y="2153114"/>
              <a:chExt cx="1637571" cy="3269032"/>
            </a:xfrm>
          </p:grpSpPr>
          <p:sp>
            <p:nvSpPr>
              <p:cNvPr id="39" name="Freeform: Shape 38">
                <a:extLst>
                  <a:ext uri="{FF2B5EF4-FFF2-40B4-BE49-F238E27FC236}">
                    <a16:creationId xmlns:a16="http://schemas.microsoft.com/office/drawing/2014/main" id="{3E14615C-BC4B-4C22-9EE6-8F98C4B94A51}"/>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BA9312E-FD2D-4BF6-80BD-6DB5CE64C4AB}"/>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942DB11-D466-4171-9BB0-8888762907AC}"/>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31" name="Rectangle 30">
              <a:extLst>
                <a:ext uri="{FF2B5EF4-FFF2-40B4-BE49-F238E27FC236}">
                  <a16:creationId xmlns:a16="http://schemas.microsoft.com/office/drawing/2014/main" id="{9CAE2795-FB7A-42D7-B6C1-CDEA5A8522D9}"/>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aphic 9">
              <a:extLst>
                <a:ext uri="{FF2B5EF4-FFF2-40B4-BE49-F238E27FC236}">
                  <a16:creationId xmlns:a16="http://schemas.microsoft.com/office/drawing/2014/main" id="{79FC4CE4-A1BE-4124-BDC4-0B34363153A6}"/>
                </a:ext>
              </a:extLst>
            </p:cNvPr>
            <p:cNvGrpSpPr/>
            <p:nvPr/>
          </p:nvGrpSpPr>
          <p:grpSpPr>
            <a:xfrm>
              <a:off x="4543460" y="3146397"/>
              <a:ext cx="1250336" cy="1484983"/>
              <a:chOff x="4761631" y="2859591"/>
              <a:chExt cx="1372353" cy="1629899"/>
            </a:xfrm>
          </p:grpSpPr>
          <p:sp>
            <p:nvSpPr>
              <p:cNvPr id="33" name="Freeform: Shape 32">
                <a:extLst>
                  <a:ext uri="{FF2B5EF4-FFF2-40B4-BE49-F238E27FC236}">
                    <a16:creationId xmlns:a16="http://schemas.microsoft.com/office/drawing/2014/main" id="{A3F55283-53F3-4957-BF28-04999A1E6A40}"/>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AFE15943-D59D-40EE-A6AC-E0520887BEF8}"/>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6AA7B759-D780-40B4-94FB-BCFD8FC4CA07}"/>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C258624B-28B5-4A6B-87F3-EE2EFB7FA62A}"/>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sp>
        <p:nvSpPr>
          <p:cNvPr id="42" name="TextBox 41">
            <a:extLst>
              <a:ext uri="{FF2B5EF4-FFF2-40B4-BE49-F238E27FC236}">
                <a16:creationId xmlns:a16="http://schemas.microsoft.com/office/drawing/2014/main" id="{49B0B2E1-C750-4012-BF23-CFE0BCE60C4F}"/>
              </a:ext>
            </a:extLst>
          </p:cNvPr>
          <p:cNvSpPr txBox="1"/>
          <p:nvPr/>
        </p:nvSpPr>
        <p:spPr>
          <a:xfrm>
            <a:off x="6096000" y="4086490"/>
            <a:ext cx="4000500" cy="1200329"/>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How to log in to the DHIS2 training database</a:t>
            </a:r>
          </a:p>
        </p:txBody>
      </p:sp>
    </p:spTree>
    <p:custDataLst>
      <p:tags r:id="rId1"/>
    </p:custDataLst>
    <p:extLst>
      <p:ext uri="{BB962C8B-B14F-4D97-AF65-F5344CB8AC3E}">
        <p14:creationId xmlns:p14="http://schemas.microsoft.com/office/powerpoint/2010/main" val="3652803494"/>
      </p:ext>
    </p:extLst>
  </p:cSld>
  <p:clrMapOvr>
    <a:masterClrMapping/>
  </p:clrMapOvr>
  <mc:AlternateContent xmlns:mc="http://schemas.openxmlformats.org/markup-compatibility/2006" xmlns:p159="http://schemas.microsoft.com/office/powerpoint/2015/09/main">
    <mc:Choice Requires="p159">
      <p:transition spd="slow" advTm="9480">
        <p159:morph option="byObject"/>
      </p:transition>
    </mc:Choice>
    <mc:Fallback xmlns="">
      <p:transition spd="slow" advTm="94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19827593"/>
      </p:ext>
    </p:extLst>
  </p:cSld>
  <p:clrMapOvr>
    <a:masterClrMapping/>
  </p:clrMapOvr>
  <mc:AlternateContent xmlns:mc="http://schemas.openxmlformats.org/markup-compatibility/2006" xmlns:p14="http://schemas.microsoft.com/office/powerpoint/2010/main">
    <mc:Choice Requires="p14">
      <p:transition spd="slow" p14:dur="2000" advTm="144000"/>
    </mc:Choice>
    <mc:Fallback xmlns="">
      <p:transition spd="slow" advTm="144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F3CD-6226-4CC2-84A9-A87B42463CD8}"/>
              </a:ext>
            </a:extLst>
          </p:cNvPr>
          <p:cNvSpPr>
            <a:spLocks noGrp="1"/>
          </p:cNvSpPr>
          <p:nvPr>
            <p:ph type="title"/>
          </p:nvPr>
        </p:nvSpPr>
        <p:spPr/>
        <p:txBody>
          <a:bodyPr/>
          <a:lstStyle/>
          <a:p>
            <a:r>
              <a:rPr lang="en-US"/>
              <a:t>Summary</a:t>
            </a:r>
          </a:p>
        </p:txBody>
      </p:sp>
      <p:sp>
        <p:nvSpPr>
          <p:cNvPr id="23" name="TextBox 22">
            <a:extLst>
              <a:ext uri="{FF2B5EF4-FFF2-40B4-BE49-F238E27FC236}">
                <a16:creationId xmlns:a16="http://schemas.microsoft.com/office/drawing/2014/main" id="{E631716D-744D-4C05-BBD0-7F832E345588}"/>
              </a:ext>
            </a:extLst>
          </p:cNvPr>
          <p:cNvSpPr txBox="1"/>
          <p:nvPr/>
        </p:nvSpPr>
        <p:spPr>
          <a:xfrm>
            <a:off x="6096000" y="2534562"/>
            <a:ext cx="4944934" cy="2247731"/>
          </a:xfrm>
          <a:prstGeom prst="rect">
            <a:avLst/>
          </a:prstGeom>
          <a:noFill/>
        </p:spPr>
        <p:txBody>
          <a:bodyPr wrap="square" rtlCol="0">
            <a:spAutoFit/>
          </a:bodyPr>
          <a:lstStyle/>
          <a:p>
            <a:pPr marL="457200" indent="-457200">
              <a:lnSpc>
                <a:spcPct val="150000"/>
              </a:lnSpc>
              <a:buClr>
                <a:srgbClr val="008CCF"/>
              </a:buClr>
              <a:buFont typeface="+mj-lt"/>
              <a:buAutoNum type="arabicPeriod"/>
            </a:pPr>
            <a:r>
              <a:rPr lang="en-US" sz="2400"/>
              <a:t>Go to the Google Play Store</a:t>
            </a:r>
          </a:p>
          <a:p>
            <a:pPr marL="457200" indent="-457200">
              <a:lnSpc>
                <a:spcPct val="150000"/>
              </a:lnSpc>
              <a:buClr>
                <a:srgbClr val="008CCF"/>
              </a:buClr>
              <a:buFont typeface="+mj-lt"/>
              <a:buAutoNum type="arabicPeriod"/>
            </a:pPr>
            <a:r>
              <a:rPr lang="en-US" sz="2400"/>
              <a:t>Find the DHIS2 Capture app</a:t>
            </a:r>
          </a:p>
          <a:p>
            <a:pPr marL="457200" indent="-457200">
              <a:lnSpc>
                <a:spcPct val="150000"/>
              </a:lnSpc>
              <a:buClr>
                <a:srgbClr val="008CCF"/>
              </a:buClr>
              <a:buFont typeface="+mj-lt"/>
              <a:buAutoNum type="arabicPeriod"/>
            </a:pPr>
            <a:r>
              <a:rPr lang="en-US" sz="2400"/>
              <a:t>Tap “Install”</a:t>
            </a:r>
          </a:p>
          <a:p>
            <a:pPr marL="457200" indent="-457200">
              <a:lnSpc>
                <a:spcPct val="150000"/>
              </a:lnSpc>
              <a:buClr>
                <a:srgbClr val="008CCF"/>
              </a:buClr>
              <a:buFont typeface="+mj-lt"/>
              <a:buAutoNum type="arabicPeriod"/>
            </a:pPr>
            <a:r>
              <a:rPr lang="en-US" sz="2400"/>
              <a:t>Log in to the app</a:t>
            </a:r>
          </a:p>
        </p:txBody>
      </p:sp>
      <p:sp>
        <p:nvSpPr>
          <p:cNvPr id="6" name="Rectangle: Rounded Corners 5">
            <a:extLst>
              <a:ext uri="{FF2B5EF4-FFF2-40B4-BE49-F238E27FC236}">
                <a16:creationId xmlns:a16="http://schemas.microsoft.com/office/drawing/2014/main" id="{69C585D7-5883-47FF-B1AA-E7C6B0D1FB52}"/>
              </a:ext>
            </a:extLst>
          </p:cNvPr>
          <p:cNvSpPr/>
          <p:nvPr/>
        </p:nvSpPr>
        <p:spPr>
          <a:xfrm>
            <a:off x="2651760" y="1309013"/>
            <a:ext cx="3000487"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Android Capture App</a:t>
            </a:r>
          </a:p>
        </p:txBody>
      </p:sp>
      <p:grpSp>
        <p:nvGrpSpPr>
          <p:cNvPr id="7" name="Group 6">
            <a:extLst>
              <a:ext uri="{FF2B5EF4-FFF2-40B4-BE49-F238E27FC236}">
                <a16:creationId xmlns:a16="http://schemas.microsoft.com/office/drawing/2014/main" id="{953AF3CC-D252-4363-9320-5D027FCDC496}"/>
              </a:ext>
            </a:extLst>
          </p:cNvPr>
          <p:cNvGrpSpPr/>
          <p:nvPr/>
        </p:nvGrpSpPr>
        <p:grpSpPr>
          <a:xfrm>
            <a:off x="2036682" y="2267404"/>
            <a:ext cx="2938405" cy="3269032"/>
            <a:chOff x="3983815" y="2267404"/>
            <a:chExt cx="2938405" cy="3269032"/>
          </a:xfrm>
        </p:grpSpPr>
        <p:sp>
          <p:nvSpPr>
            <p:cNvPr id="8" name="Freeform: Shape 7">
              <a:extLst>
                <a:ext uri="{FF2B5EF4-FFF2-40B4-BE49-F238E27FC236}">
                  <a16:creationId xmlns:a16="http://schemas.microsoft.com/office/drawing/2014/main" id="{60D76861-6184-4022-98BF-95A3E07D2A7C}"/>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34689C8-BF6F-4A05-B8EB-526DF6A13FE7}"/>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6FDD882-7400-489B-AC7B-089AD6BA6F26}"/>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11" name="Graphic 24">
              <a:extLst>
                <a:ext uri="{FF2B5EF4-FFF2-40B4-BE49-F238E27FC236}">
                  <a16:creationId xmlns:a16="http://schemas.microsoft.com/office/drawing/2014/main" id="{692C1139-4DF8-4E96-8726-CFCDA9F8D0CC}"/>
                </a:ext>
              </a:extLst>
            </p:cNvPr>
            <p:cNvGrpSpPr/>
            <p:nvPr/>
          </p:nvGrpSpPr>
          <p:grpSpPr>
            <a:xfrm>
              <a:off x="5284649" y="2267404"/>
              <a:ext cx="1637571" cy="3269032"/>
              <a:chOff x="7215570" y="2153114"/>
              <a:chExt cx="1637571" cy="3269032"/>
            </a:xfrm>
          </p:grpSpPr>
          <p:sp>
            <p:nvSpPr>
              <p:cNvPr id="18" name="Freeform: Shape 17">
                <a:extLst>
                  <a:ext uri="{FF2B5EF4-FFF2-40B4-BE49-F238E27FC236}">
                    <a16:creationId xmlns:a16="http://schemas.microsoft.com/office/drawing/2014/main" id="{83BCC2FA-49F2-4006-8076-AF14674645F5}"/>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F869FFB-6669-4AE1-A984-80FAEC21FB79}"/>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15AB83A-6932-47E4-A75C-6D18D968C249}"/>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D2FC4339-6D12-4E38-8E7C-6815160BB5BE}"/>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aphic 9">
              <a:extLst>
                <a:ext uri="{FF2B5EF4-FFF2-40B4-BE49-F238E27FC236}">
                  <a16:creationId xmlns:a16="http://schemas.microsoft.com/office/drawing/2014/main" id="{3DC51D2B-EFD6-4591-A449-C61AD92C653D}"/>
                </a:ext>
              </a:extLst>
            </p:cNvPr>
            <p:cNvGrpSpPr/>
            <p:nvPr/>
          </p:nvGrpSpPr>
          <p:grpSpPr>
            <a:xfrm>
              <a:off x="4543460" y="3146397"/>
              <a:ext cx="1250336" cy="1484983"/>
              <a:chOff x="4761631" y="2859591"/>
              <a:chExt cx="1372353" cy="1629899"/>
            </a:xfrm>
          </p:grpSpPr>
          <p:sp>
            <p:nvSpPr>
              <p:cNvPr id="14" name="Freeform: Shape 13">
                <a:extLst>
                  <a:ext uri="{FF2B5EF4-FFF2-40B4-BE49-F238E27FC236}">
                    <a16:creationId xmlns:a16="http://schemas.microsoft.com/office/drawing/2014/main" id="{42EB00E7-3F31-4404-BF68-46222FF419BA}"/>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884FCADB-5FB4-449D-9499-8C585B1C0535}"/>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FDF3B096-2F5D-4F74-94D9-3FF36316E780}"/>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424E2452-9B21-4106-9591-EB6A38C3617E}"/>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Tree>
    <p:custDataLst>
      <p:tags r:id="rId1"/>
    </p:custDataLst>
    <p:extLst>
      <p:ext uri="{BB962C8B-B14F-4D97-AF65-F5344CB8AC3E}">
        <p14:creationId xmlns:p14="http://schemas.microsoft.com/office/powerpoint/2010/main" val="2273004091"/>
      </p:ext>
    </p:extLst>
  </p:cSld>
  <p:clrMapOvr>
    <a:masterClrMapping/>
  </p:clrMapOvr>
  <mc:AlternateContent xmlns:mc="http://schemas.openxmlformats.org/markup-compatibility/2006" xmlns:p14="http://schemas.microsoft.com/office/powerpoint/2010/main">
    <mc:Choice Requires="p14">
      <p:transition spd="slow" p14:dur="2000" advTm="20400"/>
    </mc:Choice>
    <mc:Fallback xmlns="">
      <p:transition spd="slow" advTm="204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500"/>
                                        <p:tgtEl>
                                          <p:spTgt spid="2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xEl>
                                              <p:pRg st="1" end="1"/>
                                            </p:txEl>
                                          </p:spTgt>
                                        </p:tgtEl>
                                        <p:attrNameLst>
                                          <p:attrName>style.visibility</p:attrName>
                                        </p:attrNameLst>
                                      </p:cBhvr>
                                      <p:to>
                                        <p:strVal val="visible"/>
                                      </p:to>
                                    </p:set>
                                    <p:animEffect transition="in" filter="fade">
                                      <p:cBhvr>
                                        <p:cTn id="21" dur="500"/>
                                        <p:tgtEl>
                                          <p:spTgt spid="2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xEl>
                                              <p:pRg st="2" end="2"/>
                                            </p:txEl>
                                          </p:spTgt>
                                        </p:tgtEl>
                                        <p:attrNameLst>
                                          <p:attrName>style.visibility</p:attrName>
                                        </p:attrNameLst>
                                      </p:cBhvr>
                                      <p:to>
                                        <p:strVal val="visible"/>
                                      </p:to>
                                    </p:set>
                                    <p:animEffect transition="in" filter="fade">
                                      <p:cBhvr>
                                        <p:cTn id="26" dur="500"/>
                                        <p:tgtEl>
                                          <p:spTgt spid="2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xEl>
                                              <p:pRg st="3" end="3"/>
                                            </p:txEl>
                                          </p:spTgt>
                                        </p:tgtEl>
                                        <p:attrNameLst>
                                          <p:attrName>style.visibility</p:attrName>
                                        </p:attrNameLst>
                                      </p:cBhvr>
                                      <p:to>
                                        <p:strVal val="visible"/>
                                      </p:to>
                                    </p:set>
                                    <p:animEffect transition="in" filter="fade">
                                      <p:cBhvr>
                                        <p:cTn id="31"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1298" advClick="0" advTm="12800">
        <p:fade/>
      </p:transition>
    </mc:Choice>
    <mc:Fallback xmlns="">
      <p:transition spd="slow" advClick="0" advTm="128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2A12A382-F25C-4AC2-9905-C61ABDA510E0}"/>
  <p:tag name="ISPRING_OUTPUT_FOLDER" val="[[&quot;\uFFFD\u007F\uFFFD\uFFFD{6BE92DC9-446C-4AE2-8C04-F8B8C6EF443B}&quot;,&quot;C:\\Users\\alita\\Documents\\0. Clientes LOCAL\\DHIS2\\Fundamentals\\2.0\\Data Capture and validation\\M2&quot;],[&quot;W\uFFFD\uFFFD\uFFFD{0EE2C415-B14D-4F68-A37A-B962E8EEF89A}&quot;,&quot;C:\\Users\\Grant\\Desktop&quot;]]"/>
  <p:tag name="ISPRING_SCREEN_RECS_UPDATED" val="C:\Users\alita\Documents\0. Clientes LOCAL\DHIS2\Fundamentals\2.0\Data Capture and validation\M2\2.3.1 Using the Android Capture app - Part 1_1\"/>
  <p:tag name="ISPRING_RESOURCE_FOLDER" val="C:\Users\alita\Documents\0. Clientes LOCAL\DHIS2\Fundamentals\2.0\Data Capture and validation\M2\2.3.1 Using the Android Capture app - Part 1_1\"/>
  <p:tag name="ISPRING_RESOURCE_FOLDER_STATIC" val="C:\Users\alita\Documents\0. Clientes LOCAL\DHIS2\Fundamentals\2.0\Data Capture and validation\M2\2.3.1 Using the Android Capture app - Part 1_1\"/>
  <p:tag name="ISPRING_PRESENTATION_PATH" val="C:\Users\alita\Documents\0. Clientes LOCAL\DHIS2\Fundamentals\2.0\Data Capture and validation\M2\2.3.1 Using the Android Capture app - Part 1.pptx"/>
  <p:tag name="FLASHSPRING_ZOOM_TAG" val="81"/>
  <p:tag name="ISPRING_PRESENTATION_INFO_2" val="&lt;?xml version=&quot;1.0&quot; encoding=&quot;UTF-8&quot; standalone=&quot;no&quot; ?&gt;&#10;&lt;presentation2&gt;&#10;&#10;  &lt;slides&gt;&#10;    &lt;slide id=&quot;{463B44CE-D0EF-4096-B206-4407737F4932}&quot; pptId=&quot;299&quot;/&gt;&#10;    &lt;slide id=&quot;{3287F05E-3055-4C29-B6A9-DED3E169029E}&quot; pptId=&quot;305&quot;/&gt;&#10;    &lt;slide id=&quot;{91DFDC9C-C1B6-47A8-96CA-47D9A72A6B9D}&quot; pptId=&quot;309&quot;/&gt;&#10;    &lt;slide id=&quot;{98B3D685-7A75-494A-8A33-D5594D7244C0}&quot; pptId=&quot;306&quot;/&gt;&#10;    &lt;slide id=&quot;{A4B35D5A-960D-4180-BD70-4BBF27BB506C}&quot; pptId=&quot;303&quot;/&gt;&#10;    &lt;slide id=&quot;{775B3206-4930-4EFE-BDDD-9D39CD9D6296}&quot; pptId=&quot;272&quot;/&gt;&#10;  &lt;/slides&gt;&#10;&#10;  &lt;narration&gt;&#10;    &lt;audioTracks&gt;&#10;      &lt;audioTrack muted=&quot;false&quot; name=&quot;intro&quot; resource=&quot;b707b798&quot; slideId=&quot;{463B44CE-D0EF-4096-B206-4407737F4932}&quot; startTime=&quot;0&quot; stepIndex=&quot;0&quot; volume=&quot;1&quot;&gt;&#10;        &lt;audio channels=&quot;2&quot; format=&quot;fltp&quot; sampleRate=&quot;44100&quot;/&gt;&#10;      &lt;/audioTrack&gt;&#10;      &lt;audioTrack muted=&quot;false&quot; name=&quot;Text-to-speech clip — Audio  1&quot; resource=&quot;95c93e2e&quot; slideId=&quot;{3287F05E-3055-4C29-B6A9-DED3E169029E}&quot; startTime=&quot;0&quot; stepIndex=&quot;0&quot; volume=&quot;1&quot;&gt;&#10;        &lt;audio channels=&quot;2&quot; format=&quot;fltp&quot; sampleRate=&quot;48000&quot;/&gt;&#10;      &lt;/audioTrack&gt;&#10;      &lt;audioTrack muted=&quot;false&quot; name=&quot;Text-to-speech clip — Audio  2&quot; resource=&quot;8616dccb&quot; slideId=&quot;{91DFDC9C-C1B6-47A8-96CA-47D9A72A6B9D}&quot; startTime=&quot;0&quot; stepIndex=&quot;0&quot; volume=&quot;1&quot;&gt;&#10;        &lt;audio channels=&quot;2&quot; format=&quot;fltp&quot; sampleRate=&quot;48000&quot;/&gt;&#10;      &lt;/audioTrack&gt;&#10;      &lt;audioTrack muted=&quot;false&quot; name=&quot;Text-to-speech clip — Audio  3&quot; resource=&quot;f2aec57d&quot; slideId=&quot;{A4B35D5A-960D-4180-BD70-4BBF27BB506C}&quot; startTime=&quot;0&quot; stepIndex=&quot;0&quot; volume=&quot;1&quot;&gt;&#10;        &lt;audio channels=&quot;2&quot; format=&quot;fltp&quot; sampleRate=&quot;48000&quot;/&gt;&#10;      &lt;/audioTrack&gt;&#10;      &lt;audioTrack muted=&quot;false&quot; name=&quot;outro&quot; resource=&quot;df364c8c&quot; slideId=&quot;{775B3206-4930-4EFE-BDDD-9D39CD9D6296}&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AwGU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AwGU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AwGU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MBlB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AwGU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MBlBUjnP2+moAAADlAAAAHAAAAG5vbmUvaHRtbF9za2luX3NldHRpbmdzLmpzb26r5lIAAqUcJQUrhWowG8xPKi0pyc/TS87PK0nNK9HLyy/KTQSrUVJ2AwMlHZyK88tSiwgoTUtMTkUx1NTIwskFp0qEiSZO5i7OlsjqChLTU/WSEpOz04vyS/NSIMqcXV0MXYyVwKpquWoBUEsDBBQAAgAIAAwGU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bVH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FtUc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1Rx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BbVHF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W1Rx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FtUcVQO8sG/vQEAAIwGAAAhAAAAdW5pdmVyc2FsL2h0bWxfc2tpbl9zZXR0aW5ncy5qc29ujZRNT8MwDIbv/IqpXNEEDBhwYx9ISByQ4IY4pJ3XVUvjKMkKA/HfiduxJZ0Lqy/Nq6f+bPx11PNPkiW9295X/V6fn+JzrQFpzqzgJNZlh16SnlhZzOClKEEWCpIWUv1+upW/dwTnOFG103T9TG5t4C9BhtaMZhjNMlrFaO+M9kHaXEgbip9RYZuimoKCLqcr51D1M1QOlOsrNKWomeT4vn7C+lowVmD+Qecig8jp1en4bHLVRe48XlzeDUfjkMuw1EKtHzHHfiqyZW5wpWab+AOykF6sNRg/72UDXJ5fjyZRgrKw7sFB2Q48HZB1k9qAtbCJO55OL6YjFpYiBRkWdE32Bxo5/peuClu4X3o4IAtpLXLY69L4nizGlPe11829aTacgw+3SW/o07uLCCnWYA5xhXqlDxigNphTR/bRIRmLShSzQuUNN7khYzlKltx2/ZL1wuinaGbbv+KULGSCZjSziq5Z2bqRzWoI7t2CucZl17I5YFU49rbbVtRHblFITuTiIgdqTqzYbFx799D51dctzBLMC6L025TGBNavFzAPao4kCOdEtii95ut5C1cHm3p2cJHVVmzyPPr+AVBLAwQUAAIACABbVHFUlBOzImkAAABuAAAAHAAAAHVuaXZlcnNhbC9sb2NhbF9zZXR0aW5ncy54bWwNzDEOgzAMQNGdU1jeKe3WgcDGVpbSA1jERZEcG5GA4PZk+8PTb/szChy8pWDq8PV4IrDO5oMuDn/TUL8RUib1JKbsUA2h76pWbCb5cs4FJliFLt4mjiUyjxSLHHYRqOFTXv/AHpuuugFQSwMEFAACAAgAW1RxVOPSPr9REwAAhjkAABcAAAB1bml2ZXJzYWwvdW5pdmVyc2FsLnBuZ+2beVRT957Ao75KWxFsO8+FQtI+te3TSqpCkSWJvrai40NetU9lCakPERFZAoQtJLHVQjsKeWo1boRWVGohUEUIEEjUPEglSArRXCAbkSWEaxbIciHJTeay2Gmnb2bOmTnzXzjh3CQ39/P77r/v95x7v/rL7silL/u9jEKhlu7c8eEeFOqFdBRqUdaLi5FvJk17/oEcFmTvifwTqrbbX4d8+F3ytqhtKNRt5hLnwReQzy9l7ojJRqF8hDP/C0QZ3x1CoUJf3/nhtk/yE/TKR6dGdDSVxpn3Ssy6QylDN64eO73hNey7Xy58K3bLQuq3a17e/mnke+tfbz13YsWZoTdeX+W8vDJi0eSuv/+w0vtC0AlT3+/ZuwmVVB9BGBaa3hdNkVDulxjwWEEY5fsWx2NlVTRc74Wa+WP/Xrhh5nhvc2LTjFSo/MPe3NkzktOa5TPHwUsbFQtn3kRsLo6bOR5P7shcMvPG1LUyfcEsZNV/CemKEuq5fOuGnWfX7Dx7PYQfRzPd9/I1CtwuIdXYBpnajLTo3rdbrcn37ZsPwv0/tRTMEvLPKVsYTikBlgohgRsWTmzvfZtnTRbaN187OPuDF7kGDDtpvS4elHxZPCvoG4oWhv/S4LNfB8+tfT9zfUrL/KmV6WujgPdm1fidkHNd5zeryfFPm84HEYWzyizz5p69mTqnz+eafb05S2dV2vqe4l8v184vWRy3UzoP1/zVm4sIR4BNt6Jp4x+ppzpCfCRiqapAW86MT4bEAqfYVz3dnZcQfzhAa3EeK3f3JdFH9tNHhFxzIsGWiAk1LiFNPTglNdt2tHDmpWwd1+TCzrFWGAzuMmykwE3dEtDYY2W6p5iECOPYJOj0T4d01WrnI7XzR3kCbXRzRcGUpYoAP9U6GneMH52T/kE18qv3WkqkERnuQlx1Lim3orHzlVwCmMvtUFDsaEpeQXkEjSuJY8mrOPdDsKt1tnlzmNaVyHGdtckdbDaX0VaBc8jiMmj5A+m49bnlLKHx+4B0SB4LhAecWGv92Qw+3NQdj24HSeQsIkHNUlbpbUnRXgOpxfJjGOrSe467FN5ur4M7ifPWzH8i1KP3ArverElu5n+vySXmsbAlP9D5omFac0TxdXnqcxXQ6UAdAWqWtE1ZV/BNX/gifOXq8Z56EibceFnzfjRhnMtwcAlFS1WVPQd6fxZnaGW6GnGBb2QvrsMgrt2YV8GuC+cVP6HYjxIZFfyjJXJpxoeNGVodeY1y37zj8WWa3AaRTHrQmvOYCCgBEicjsxHL4x1uUopi9MnPaqVAPQOw2j5tnTwdp+M/txV5KbcaPib/K5vfIZcUjW7GsLlUkMPFZzUrg4VpjViu11OlvSHjL28pSfMLJbRnyhuLAaVOvPrP5zNWky5v2/P8FNucuV5nrfltnP2/BrEH7oF74B64B+6Be+AeuAfugXvgHrgH7oF74B64B+6Be+AeuAfugXvgHrgH7oF74B64B+6Be+AeuAfugXvg/3c42Zy5fvb+OMtbkIFn5Mf/qTY7qHfHHllTyuyyg5Vl2/12ds5Tw/1Lg36+yS1vi1/Kmj/Ogw2Zs1fNCaLQHLl+5vr8LUVNwp4dq3fGDI1qbF5u031hRhGYgXEJMXRQk8yfWOFLmCC4oPojyguUK7K0OC65M5vGkFg/gZBrTQ/NDQI61A6sqK5wVjDoU8FfBkLNGXzzU7yzjuFiYFyTVKOgNS+Dy+9wjMvVLlNilqUxJ87Bj4dSHcGWuYVvamw8o9vUMHWqUNlBiTNaW1oF2sstWESfaHbw+2ha+bcOxwmjCxZTpwtTTcFsQhroSiu2Vp7ZfvZOR5RQb2fdryT0sRPBRhVIKWRIgskkRK+Kd8FLjZEk0pGbwctU4yyXpc6HeaNfBhdV/3whaMFSH5E+r1J9zXh4tWl2weXupW6dg8CAYBZko5SVfVul2xe5unRNUumVYnkloYudDYWFjYJ+KNS9Da1/fiDNA8Vr/QM+iJZy5v0g31xWNt2yuKjopuDhQcfSF5U+qMHloBGoFFCDWckKvDqdMu8JNjmnCwgeHJp4rB7ODHBcztg6lotCcTcp8LRiuVb+n4ERCe0hoa2jry9rCUDd43hzoys0tuncOWWKNbbTlYn8WtwXxiJtuK/bYHa7NHquuqCgM0kwdco90W7tNboM7kLy1Qq4n+G4RnJb1fkFPlLXGNM1JnQUwhcxp9R2DnKVaJAAa92TY5h12sA8/cbdAbSEGtA1UAdzfZmsihXgHTDM0WqlBzTnNFvfl+njuY5bESP1u/LAtPinvxJfBiw/m1P7XLKouEV90S6QYTYNEVyvMcsOV8nu8Wqzjy7NSm0lVvwDPOB27nU/vbnxIshhAi11ANxqgIKPBqYOKjDiJ34UZkdXNotnW1mFdrQeAIiiPlEcKyYjMYZLLW0BLVZXDZc6rBiR3ZZNAGQgid3ZYxRVjZ2tBCM+YvkTtX9ciDIkN9Hs3lwJN67cJ+hsTqwwk9rRs5EE3OS8ciwUOibaC14qBSKu2C4kZrVZN8Z9kGS3CJz7sS7TFrhv+GLL4m7cMTZP0WzuLnhm/hsxxMtJuUTpp1AB/W4QHqg4l2oiVhBYgVx6PCvGeEWTW7srvbkbh61Gck2S6bCsSq/I4MaS4nb0Nj93qO2T9FUx0I78h4X7Dvnkdm3xewcSGceGmtjTrTXMdnSRhGhQFGgjbAXkQmVrOSj62ij3ywPeoeqy5D0p58roBLZtF8O+35dhUgoYE/faAtZjQ1u69+Y8bACaoYbMBccdUT7c0L/UVmCIo+cuahqNtwhV6eeHTq8JeJLfq8kND+OcETXfpAYEmNm7iVTVh9EjR2rC77BfaHbHuULBmPNVkpeTOnq2XvpgTCeaOJKDy2tOZZ7ppiXcFepz9SNlu6/kWBzk2WQ3sdRU98hat0A9JVOjE2x7Zky+h6m8kC3iDV8G70LbFqMUGUebYKQC0Av+UVKCcQq9fAnmUsGWVsXHJAeYRzqdVW31VYLkB+uYt9F79eIaW5KM8DvtiKzOnMVDwmzEVsdMOOfO48N52O449yC9UIXjJKqejq2EvoaMOkejEaBcog00OzKVGQ6gShQrUGk5kmrYLOoE8TL7RY6kKo3GDiDW6ueSealQvypS1Fq1F2CH9OwN9QPLhhkfM7oKbw7rfuq4WvnZppKfpMyh6pXpElpCq06oL/zUoYQYU5N7fLF0Pvo6Gy/NwaGIWo5UQkus21VWaz7g2AYlAtRnlidrgfhkHIpEesefaBtAIV7w5oJGSw5oasacuxrLXGFLrKSEY85VDvllM599m0l4P5wW0bj4wYaSwa/QVDc6O+c0tZMrULkjMtR1DlcMscUXgNuuolPVXNCZjanbUEettU5/baB5X1KOz1ZxzY1Xu7eEjeLKW2ytXyGRfyDvKEP6fbZsMxZIvdxY8WN84+JeafJmktmPq1OM1OI6cnXma7RSuX5ATIsXpuF3JPgeZwbWx0re3Qn2oyN9d2BD25yJHK/e6a4vZm4Tduc/XqutrVdxNwhWpiKJFLJRMeoOjGWmlgVm18IXU3C7D6wm+pSAdymX/BdCSZPkdnQcRAHSYoF+vWgfNUchUnLezIsBxNK3O0UngS1hHbhyPlwU32IEcJ21gcqS6eGTtBpaOcUexmioY0k6uof03Lyo6fyCycScaqu1ZE159cEm3NDYRShnfMD8VuE6wJtLzaR2odMAcm5o38bkpZccfOKiUfr28bC00u8cvmetky9Qu+IXgfaVG5AiZmhdzcJjZdOhQUbJmaRyfuRTimOSkgWkEauQ01yav1BPNwmu0g9mDiRObrM2i9MK+qXdoW3xLkRzJjGZUL/WeMV6jxeQgSSVMuyb8kYv3g04sh/37mhiBa7TsI2s7E4jHW7QQ4lqtv8f6uGuAUqc2YLzZuNfy7sm1VjOViYqpHSHQ1SZvEkLU3T4eH3y/drEEfEqf5zcfpup3MCR89QdWfYtzfp9IOi9M2z/XHky6h43aKMsn8hMuSmHiItU6N6ymgnT3ewT6DYr+UDiaAsTYE57ifw+YhrclEJ8tvW2eIO2O5yiM/8tphLEq9BMFoUHTEAF06FN9DbRQDZLLiOb+6RI9TB4uR0xXpGsmHIXUGc9noNbhrNjC1lXE/DhyRUMy9DHM0lsOfWN9XSplV874DYgOWxka973ar6Bk6H/hVksh71VlRPY6HBah77Qu5HOF8sbXZr8/tVDhTWNwULzDZsjjzOnONjfMZ21GGylYdBLuVqD8K94FdEmGr9bySTuRSeHtuGiuAPC02tw+4ZiBB1pCXW6hOe5+YppYgvkIBPeodc4sXRxs9tOedhDydU+MzPpEeNIffdvWCzPvUtcgIJ4yc6BRWOTfUfyoqgH4hcN2gt8yh0YRnQk72s3L4VZViXTOTY5BAajKMWB6TUWYLrPGyXBZWXkaIe+zvFGRdAPHQaaoFb8TEzKxtTKhposfUMtzr6AcsYu6rsJbyVs0vy2dMyJN2FZYEhxLMjBb8W3KGaEetbdr8XASPBEAs2Nlcl+hOWoTAG1WF6k77UKjqRPUyPC/d4HJiYx9zCvp0eTzh4l3IytVLV0B2bI7dN3ip9aQdhXFz2x6aVqbZBitA54EUmVSo1NQWuKxVRY+l5bbpMfKOsWNFptgLa9Ee8uC8zbxQ2bbfbyb51EdpeC6KpaXMYfBofIBmjoRrLCMPmZsWe6GilU9b/w7mXZiqhIbLmprz4EqVOcj/Vjxv7UK/mLh9GvAomf4V5l8w/d101xRe3WvjexvGjJm5Pfwcc0FAVuMb5dvKbmP/xLbXqU3GlIHpzzbkQH35lladJbEoFGwmHx4/rKjF92PNQwir7gNeV4hms0A60qBDklWJpuFyalvLF7UW02sqcQtqokw02P6W8UGpawZ0XWWrKm50TeM30cL5Jbh+xW3ch+1D1Ypr4fyZAkyP3CIVPzM7Lpwu6S9sqyDgE8pZP1kBsEMeP4Dt3mvLflRnXDjKsjISO99x6dNhBnFNIE+gUU36lIZtLbxXLalQvS2y52+m8lJaaW3kn9Bn66QjBlcgjcDt8MAWyLtNsBgcu0RGBagg1MvPeFeCajsIsvZJNO1kw2dHTDrJldIfsTvIk42QqD8LzBJ/Fxvj8CddCKzyNZXihDnjGT1ynaJO6pD5RQgt5l5wa59IxBoi3xO6koVK57sblYcFdVEsG4A7uIILLV5eS42T6GAnd8iy80HfrN6MRuQhnkwwWHrr5F2DcfABFioOmRWC1tex4F11JbIRUVu70/uJtdH8j1UlizB8mRAsx+xypvsW5Rn7JwsBkzPHpCXRmI9A9I3f/JoUeXu/t0M+GSnRaqulkpXoiCrqxM3++g/I1lrRFnM1N2h/stj6Yec8rr6nlooAbY2hYUdtgRcw1sqdJGNaoFqQEBQ2w0j2Em71cRkJgoKu+nwJVDemY7HmZrcmlofTIUKJWc5j+ZHQF+We1ySuuKRtZjE17WxJLg8f0YvnMES2h1uxy9r/f7MqYqyQ0UJEjOSxbGyE50W7fms+pe4sYX2u4hyRYKFL5RZPmoa1wxMaPLhgDa7cycUNQgfS+yg8efcR+h6UEn41V7U4kcaHbil4Fm8AJjWdPNuIDZqan1kwdIZhcReYfavB8ULtZz8O5pCcHZj3TMmrG1bS8pwTFoKB0nf6NibeahUh5Q1JODFCP2tVk7VSVCuTkxs2tx0EjLV8T7pWokIDBGcpdYl0I9CkPXrMfTGtzVH9vb1I62EhL8hITzb70e8i01AKZ3yTYvkhk5Rcs779Db2B/93X3+WfxsB9syPBYGWPqO8PyJaFQT0vrrNv9mlmjYRXdpGS6NMo9hIUVdqARe7ASqYmUUukFLN2SazqpOGih26titGVZ0D2Kwgn9DEh/pTfFCvflXnRFihOH6CviZuAL+sYe8r4o+jrzmCMFwbFwkh0v+Sr4Apeh83tuGzY+aEqQTAQfWFsfpmqjl9Ehl1TsC0JioQGagfcXyqn9ml9DCWyetLVeqRKG08jjs+W9C2qi49rymR7Lb0SQM9OV/twppunO/jyA0Bh9uGIs5Bl45R5sWk/CztnyJMd0GVQwvqaB0UZ6lNiMT0wb2U2MqLeifaRrtGo5G86fasXznE6uMIqMsQB0POfVrEyPjNq3TrQpTtnCgwnKVOptIJdW8YgNJbruYRGwMlJ9uQ0ZCM7Qu4YrrnIqDnbBsVk+dEg4daaQQ1ONtkCrc/+ialAbX6SOKIAV/N4McXZR9OWTks84GqL2wbcAayyU5BoAEdtYx2h2O2L8tMBAZrw9PlWe4lRpgxeVbq7xKdXU3D0dPDZ7w9RH57YzlEFb7hSzlRsNRSTdjueSnV6StgUZjc3obVraMl2DMtdrkGYIIa6Rt17oac2njDM2hCFGHOsM+gCAvNexgQZNW1cm6jyuo0LOX3FNM95TpBMY5mHn3jOXhMfjSD65jR5RBisBoK7LAZddokASGcQAOardvTyLZe1lovKNfQr9OGegJ2bgIhVJFEKZKfCPE2U3WP8sP31UmaGfIUurCe23p6LknAfNj/xfPCP7PDxrWREQ4CevW1VGXE1aNzHyz86PdH9b+6dPP/x1QSwMEFAACAAgAW1RxVDqd53BLAAAAawAAABsAAAB1bml2ZXJzYWwvdW5pdmVyc2FsLnBuZy54bWyzsa/IzVEoSy0qzszPs1Uy1DNQsrfj5bIpKEoty0wtV6gAigEFIUBJoRLINUJwyzNTSjKAQgYWFgjBjNTM9IwSWyULQzO4oD7QTABQSwMEFAACAAgADwZ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APBlB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A8GU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DwZ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APBlB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APBlB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DwZQVLx9NfdKAAAASQAAAB8AAAB2aWRlb2xlY3R1cmUvbG9jYWxfc2V0dGluZ3MueG1ss7GvyM1RKEstKs7Mz7NVMtQzUFJIzUvOT8nMS7dVCg1x07VQUiguScxLSczJz0u1VcrLV1Kwt+OyyclPTswJTi0pASos1rfjAgBQSwECAAAUAAIACAAMBlBUMhu6IvkDAADgDgAAGAAAAAAAAAABAAAAAAAAAAAAbm9uZS9jb21tb25fbWVzc2FnZXMubG5nUEsBAgAAFAACAAgADAZQVBUeYBujAAAAfwEAACkAAAAAAAAAAQAAAAAALwQAAG5vbmUvcGxheWJhY2tfYW5kX25hdmlnYXRpb25fc2V0dGluZ3MueG1sUEsBAgAAFAACAAgADAZQVB9UimowAwAAxw4AACIAAAAAAAAAAQAAAAAAGQUAAG5vbmUvZmxhc2hfcHVibGlzaGluZ19zZXR0aW5ncy54bWxQSwECAAAUAAIACAAMBlBUcVeUnRUBAADRAgAAHAAAAAAAAAABAAAAAACJCAAAbm9uZS9mbGFzaF9za2luX3NldHRpbmdzLnhtbFBLAQIAABQAAgAIAAwGUFTXm3CWKwMAAG8OAAAhAAAAAAAAAAEAAAAAANgJAABub25lL2h0bWxfcHVibGlzaGluZ19zZXR0aW5ncy54bWxQSwECAAAUAAIACAAMBlBUjnP2+moAAADlAAAAHAAAAAAAAAABAAAAAABCDQAAbm9uZS9odG1sX3NraW5fc2V0dGluZ3MuanNvblBLAQIAABQAAgAIAAwGUFS8fTX3SgAAAEkAAAAXAAAAAAAAAAEAAAAAAOYNAABub25lL2xvY2FsX3NldHRpbmdzLnhtbFBLAQIAABQAAgAIAGp1Y1TuA81MSQMAAOMJAAAUAAAAAAAAAAEAAAAAAGUOAAB1bml2ZXJzYWwvcGxheWVyLnhtbFBLAQIAABQAAgAIAFtUcVQGoq6pcgYAACYZAAAdAAAAAAAAAAEAAAAAAOARAAB1bml2ZXJzYWwvY29tbW9uX21lc3NhZ2VzLmxuZ1BLAQIAABQAAgAIAFtUcVQVHmAbowAAAH8BAAAuAAAAAAAAAAEAAAAAAI0YAAB1bml2ZXJzYWwvcGxheWJhY2tfYW5kX25hdmlnYXRpb25fc2V0dGluZ3MueG1sUEsBAgAAFAACAAgAW1RxVJz/rQVSBAAA3BUAACcAAAAAAAAAAQAAAAAAfBkAAHVuaXZlcnNhbC9mbGFzaF9wdWJsaXNoaW5nX3NldHRpbmdzLnhtbFBLAQIAABQAAgAIAFtUcVSNnu+/fwMAAOEMAAAhAAAAAAAAAAEAAAAAABMeAAB1bml2ZXJzYWwvZmxhc2hfc2tpbl9zZXR0aW5ncy54bWxQSwECAAAUAAIACABbVHFUV9GaZ0wEAABmFQAAJgAAAAAAAAABAAAAAADRIQAAdW5pdmVyc2FsL2h0bWxfcHVibGlzaGluZ19zZXR0aW5ncy54bWxQSwECAAAUAAIACABbVHFUDvLBv70BAACMBgAAIQAAAAAAAAABAAAAAABhJgAAdW5pdmVyc2FsL2h0bWxfc2tpbl9zZXR0aW5ncy5qc29uUEsBAgAAFAACAAgAW1RxVJQTsyJpAAAAbgAAABwAAAAAAAAAAQAAAAAAXSgAAHVuaXZlcnNhbC9sb2NhbF9zZXR0aW5ncy54bWxQSwECAAAUAAIACABbVHFU49I+v1ETAACGOQAAFwAAAAAAAAAAAAAAAAAAKQAAdW5pdmVyc2FsL3VuaXZlcnNhbC5wbmdQSwECAAAUAAIACABbVHFUOp3ncEsAAABrAAAAGwAAAAAAAAABAAAAAACGPAAAdW5pdmVyc2FsL3VuaXZlcnNhbC5wbmcueG1sUEsBAgAAFAACAAgADwZQVPaxDkKjBQAApRUAACAAAAAAAAAAAQAAAAAACj0AAHZpZGVvbGVjdHVyZS9jb21tb25fbWVzc2FnZXMubG5nUEsBAgAAFAACAAgADwZQVBUeYBujAAAAfwEAADEAAAAAAAAAAQAAAAAA60IAAHZpZGVvbGVjdHVyZS9wbGF5YmFja19hbmRfbmF2aWdhdGlvbl9zZXR0aW5ncy54bWxQSwECAAAUAAIACAAPBlBUp4ruNgwFAADlGQAAKgAAAAAAAAABAAAAAADdQwAAdmlkZW9sZWN0dXJlL2ZsYXNoX3B1Ymxpc2hpbmdfc2V0dGluZ3MueG1sUEsBAgAAFAACAAgADwZQVI92Vf5vAgAAhwgAACQAAAAAAAAAAQAAAAAAMUkAAHZpZGVvbGVjdHVyZS9mbGFzaF9za2luX3NldHRpbmdzLnhtbFBLAQIAABQAAgAIAA8GUFR8n4QKAgUAAF0ZAAApAAAAAAAAAAEAAAAAAOJLAAB2aWRlb2xlY3R1cmUvaHRtbF9wdWJsaXNoaW5nX3NldHRpbmdzLnhtbFBLAQIAABQAAgAIAA8GUFSTaEB+hwEAANkEAAAkAAAAAAAAAAEAAAAAACtRAAB2aWRlb2xlY3R1cmUvaHRtbF9za2luX3NldHRpbmdzLmpzb25QSwECAAAUAAIACAAPBlBUvH0190oAAABJAAAAHwAAAAAAAAABAAAAAAD0UgAAdmlkZW9sZWN0dXJlL2xvY2FsX3NldHRpbmdzLnhtbFBLBQYAAAAAGAAYAGoHAAB7UwAAAAA="/>
  <p:tag name="ISPRING_ULTRA_SCORM_COURCE_TITLE" val="2.3.1 Data Capture and Validation - Android Capture app for data entry -  Installation [Part 1 of 3]"/>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Part 1 of 3] Now that you’ve looked at how to capture data with the DHIS2 web app, how else can you enter data into DHIS2? In this series of videos, you’ll look at how you can use the DHIS2 Android Capture app to enter data on an Android device, such as a tablet or a mobile phone. This application allows you to enter data completely offline, which is very useful in settings where there is limited or no internet connectivity. In this video, we will look at how to download and log in to the Android Capture app.\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Module 2/2.3.1 Android Capture app for data entry - Installation&quot;,&quot;onlineDestinationFolderId&quot;:&quot;03c4537c-58e0-11ec-bec4-7a08f80be4a1&quot;,&quot;onlineDestinationUrl&quot;:&quot;dhis2-academy.ispring.com&quot;}}"/>
  <p:tag name="ISPRING_SCORM_RATE_QUIZZES" val="0"/>
  <p:tag name="ISPRING_PRESENTATION_TITLE" val="2.3.1 Data Capture and Validation - Android Capture app for data entry -  Installation [Part 1 of 3]"/>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463B44CE-D0EF-4096-B206-4407737F4932}"/>
</p:tagLst>
</file>

<file path=ppt/tags/tag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C3001D7-AF7F-45C3-886F-5A439B63C63B}:305"/>
  <p:tag name="TIMING" val="|1.284|3.912|1.839|2.187"/>
  <p:tag name="ISPRING_SLIDE_ID_2" val="{3287F05E-3055-4C29-B6A9-DED3E169029E}"/>
  <p:tag name="GENSWF_ADVANCE_TIME" val="12.648"/>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4A2201B-ADE1-4586-9C95-203C91865773}:309"/>
  <p:tag name="TIMING" val="|1.995|3.101"/>
  <p:tag name="ISPRING_SLIDE_ID_2" val="{91DFDC9C-C1B6-47A8-96CA-47D9A72A6B9D}"/>
  <p:tag name="GENSWF_ADVANCE_TIME" val="9.480"/>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BC86235-F4AF-4F56-BB49-59B6630DEC4E}:306"/>
  <p:tag name="GENSWF_ADVANCE_TIME" val="144.000"/>
  <p:tag name="ISPRING_SLIDE_ID_2" val="{98B3D685-7A75-494A-8A33-D5594D7244C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308445B-9B8A-4BF9-8BD9-31DD08E20372}:303"/>
  <p:tag name="ISPRING_SLIDE_INDENT_LEVEL" val="0"/>
  <p:tag name="GENSWF_ADVANCE_TIME" val="20.400"/>
  <p:tag name="TIMING" val="|1.634|6.392|1.744|4.287|2.48"/>
  <p:tag name="ISPRING_SLIDE_ID_2" val="{A4B35D5A-960D-4180-BD70-4BBF27BB506C}"/>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775B3206-4930-4EFE-BDDD-9D39CD9D6296}"/>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7908</TotalTime>
  <Words>533</Words>
  <Application>Microsoft Macintosh PowerPoint</Application>
  <PresentationFormat>Widescreen</PresentationFormat>
  <Paragraphs>48</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lesson,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2.3.1 Data Capture and Validation - Android Capture app for data entry -  Installation [Part 1 of 3]</dc:title>
  <dc:subject>elearning</dc:subject>
  <dc:creator>Alejandra Avila</dc:creator>
  <cp:lastModifiedBy>Simona Sekerova</cp:lastModifiedBy>
  <cp:revision>428</cp:revision>
  <dcterms:created xsi:type="dcterms:W3CDTF">2021-02-03T12:41:27Z</dcterms:created>
  <dcterms:modified xsi:type="dcterms:W3CDTF">2023-09-19T12:47:49Z</dcterms:modified>
</cp:coreProperties>
</file>